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1515" r:id="rId2"/>
    <p:sldId id="1514" r:id="rId3"/>
    <p:sldId id="1503" r:id="rId4"/>
    <p:sldId id="1533" r:id="rId5"/>
    <p:sldId id="1498" r:id="rId6"/>
    <p:sldId id="1507" r:id="rId7"/>
    <p:sldId id="1509" r:id="rId8"/>
    <p:sldId id="1510" r:id="rId9"/>
    <p:sldId id="1511" r:id="rId10"/>
    <p:sldId id="1512" r:id="rId11"/>
    <p:sldId id="1563" r:id="rId12"/>
    <p:sldId id="1562" r:id="rId13"/>
    <p:sldId id="1564" r:id="rId14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0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99"/>
    <a:srgbClr val="66FF33"/>
    <a:srgbClr val="969696"/>
    <a:srgbClr val="FF0000"/>
    <a:srgbClr val="3399FF"/>
    <a:srgbClr val="6699FF"/>
    <a:srgbClr val="EEC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87" autoAdjust="0"/>
    <p:restoredTop sz="96679" autoAdjust="0"/>
  </p:normalViewPr>
  <p:slideViewPr>
    <p:cSldViewPr>
      <p:cViewPr varScale="1">
        <p:scale>
          <a:sx n="75" d="100"/>
          <a:sy n="75" d="100"/>
        </p:scale>
        <p:origin x="85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556"/>
    </p:cViewPr>
  </p:outlin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786" y="2376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C44034E5-9C9B-4759-932D-69A1F2838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31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b="0"/>
            </a:lvl1pPr>
          </a:lstStyle>
          <a:p>
            <a:pPr>
              <a:defRPr/>
            </a:pPr>
            <a:fld id="{7DE84BD9-9DB5-4FF7-AF1E-7BD5809D5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70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7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599B1-2503-4EE5-8D03-90E8CE9CD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2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DE8BB-E033-488B-8230-D26D0FD9C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0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2860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0" y="274638"/>
            <a:ext cx="67056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BBA5F-953D-4DFF-8ACC-56E3CB071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8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C577B-AF74-40B1-9927-BB7649823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14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1011F-E18B-4A6C-9E57-F6A46C6EA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68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1A567-E687-4822-B70D-55029C60B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F8AC-E392-41FC-B211-E8F46F3EB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2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4DEE1-B9BC-4493-A84C-0AA4351E3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4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36B83-0A13-4BE1-AE45-7B838AF11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4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26043-73D6-413E-9CB3-78AD39D81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7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193DE-5EA1-42CF-88D4-EEF1F8334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8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35C55-D750-4515-B562-37CFD9FF4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4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91B0E-F966-4E5D-9B09-9ED750FE4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8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2328A-7D92-49AA-895D-1A5E963EB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0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3E"/>
            </a:gs>
            <a:gs pos="100000">
              <a:srgbClr val="24246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6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6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6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F27C63D8-F5BE-4B33-8785-9F89B57F7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F7D85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 descr="G:\Pic\Humor\Festmények\vasarely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667000"/>
            <a:ext cx="2087562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" descr="PTEkészcopy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79"/>
          <a:stretch>
            <a:fillRect/>
          </a:stretch>
        </p:blipFill>
        <p:spPr>
          <a:xfrm>
            <a:off x="7747000" y="1276350"/>
            <a:ext cx="1362075" cy="1390650"/>
          </a:xfrm>
        </p:spPr>
      </p:pic>
      <p:sp>
        <p:nvSpPr>
          <p:cNvPr id="2052" name="Rectangle 4"/>
          <p:cNvSpPr>
            <a:spLocks noGrp="1" noChangeArrowheads="1"/>
          </p:cNvSpPr>
          <p:nvPr>
            <p:ph sz="quarter" idx="4"/>
          </p:nvPr>
        </p:nvSpPr>
        <p:spPr>
          <a:xfrm>
            <a:off x="4648200" y="3938588"/>
            <a:ext cx="4038600" cy="2189162"/>
          </a:xfrm>
        </p:spPr>
        <p:txBody>
          <a:bodyPr/>
          <a:lstStyle/>
          <a:p>
            <a:pPr eaLnBrk="1" hangingPunct="1"/>
            <a:endParaRPr lang="hu-HU" sz="2400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title" sz="quarter"/>
          </p:nvPr>
        </p:nvSpPr>
        <p:spPr>
          <a:xfrm>
            <a:off x="-36513" y="214313"/>
            <a:ext cx="9324976" cy="838200"/>
          </a:xfrm>
        </p:spPr>
        <p:txBody>
          <a:bodyPr lIns="90416" tIns="44414" rIns="90416" bIns="44414"/>
          <a:lstStyle/>
          <a:p>
            <a:pPr eaLnBrk="1" hangingPunct="1"/>
            <a:r>
              <a:rPr lang="hu-HU" sz="2000" smtClean="0"/>
              <a:t/>
            </a:r>
            <a:br>
              <a:rPr lang="hu-HU" sz="2000" smtClean="0"/>
            </a:br>
            <a:r>
              <a:rPr lang="en-US" sz="2800" smtClean="0">
                <a:latin typeface="Calibri" pitchFamily="34" charset="0"/>
              </a:rPr>
              <a:t> </a:t>
            </a:r>
            <a:endParaRPr lang="hu-HU" sz="1800" smtClean="0"/>
          </a:p>
        </p:txBody>
      </p:sp>
      <p:sp>
        <p:nvSpPr>
          <p:cNvPr id="2054" name="Tartalom helye 6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eaLnBrk="1" hangingPunct="1"/>
            <a:endParaRPr lang="hu-HU" smtClean="0"/>
          </a:p>
        </p:txBody>
      </p:sp>
      <p:graphicFrame>
        <p:nvGraphicFramePr>
          <p:cNvPr id="2055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929063" y="4849813"/>
          <a:ext cx="1752600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Klip" r:id="rId5" imgW="4564063" imgH="2682875" progId="">
                  <p:embed/>
                </p:oleObj>
              </mc:Choice>
              <mc:Fallback>
                <p:oleObj name="Klip" r:id="rId5" imgW="4564063" imgH="2682875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4849813"/>
                        <a:ext cx="1752600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Szövegdoboz 11"/>
          <p:cNvSpPr txBox="1">
            <a:spLocks noChangeArrowheads="1"/>
          </p:cNvSpPr>
          <p:nvPr/>
        </p:nvSpPr>
        <p:spPr bwMode="auto">
          <a:xfrm>
            <a:off x="4357688" y="56435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hu-HU"/>
          </a:p>
        </p:txBody>
      </p:sp>
      <p:sp>
        <p:nvSpPr>
          <p:cNvPr id="13" name="Ötágú csillag 12"/>
          <p:cNvSpPr/>
          <p:nvPr/>
        </p:nvSpPr>
        <p:spPr>
          <a:xfrm>
            <a:off x="4286250" y="5643563"/>
            <a:ext cx="214313" cy="21431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2058" name="Szövegdoboz 13"/>
          <p:cNvSpPr txBox="1">
            <a:spLocks noChangeArrowheads="1"/>
          </p:cNvSpPr>
          <p:nvPr/>
        </p:nvSpPr>
        <p:spPr bwMode="auto">
          <a:xfrm>
            <a:off x="4500563" y="5572125"/>
            <a:ext cx="723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>
                <a:solidFill>
                  <a:srgbClr val="FF0000"/>
                </a:solidFill>
              </a:rPr>
              <a:t>Pécs</a:t>
            </a:r>
          </a:p>
        </p:txBody>
      </p:sp>
      <p:pic>
        <p:nvPicPr>
          <p:cNvPr id="2059" name="Picture 7" descr="G:\Pic\Utak\Magyarország\Pécs\poszt2010_szechenyiter_bygodron_0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149725"/>
            <a:ext cx="55499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4" descr="G:\Pic\Utak\Magyarország\Pécs\pecs_negytornyu_templo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412875"/>
            <a:ext cx="34893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6" descr="G:\Pic\Utak\Magyarország\Pécs\pecs1-puspokvar1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149725"/>
            <a:ext cx="3563937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7" descr="G:\Pic\Utak\Magyarország\Pécs\ktbkpc01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773238"/>
            <a:ext cx="4157663" cy="242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Rectangle 6"/>
          <p:cNvSpPr txBox="1">
            <a:spLocks noChangeArrowheads="1"/>
          </p:cNvSpPr>
          <p:nvPr/>
        </p:nvSpPr>
        <p:spPr bwMode="auto">
          <a:xfrm>
            <a:off x="152400" y="0"/>
            <a:ext cx="899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16" tIns="44414" rIns="90416" bIns="44414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800" dirty="0">
                <a:solidFill>
                  <a:srgbClr val="F7D853"/>
                </a:solidFill>
              </a:rPr>
              <a:t/>
            </a:r>
            <a:br>
              <a:rPr lang="hu-HU" sz="2800" dirty="0">
                <a:solidFill>
                  <a:srgbClr val="F7D853"/>
                </a:solidFill>
              </a:rPr>
            </a:br>
            <a:r>
              <a:rPr lang="hu-HU" sz="2800" dirty="0" smtClean="0">
                <a:solidFill>
                  <a:srgbClr val="F7D853"/>
                </a:solidFill>
              </a:rPr>
              <a:t>Betegtájékoztatás – szisztémás </a:t>
            </a:r>
            <a:r>
              <a:rPr lang="hu-HU" sz="2800" dirty="0" err="1" smtClean="0">
                <a:solidFill>
                  <a:srgbClr val="F7D853"/>
                </a:solidFill>
              </a:rPr>
              <a:t>sclaroderma</a:t>
            </a:r>
            <a:endParaRPr lang="hu-HU" sz="2800" dirty="0" smtClean="0">
              <a:solidFill>
                <a:srgbClr val="F7D853"/>
              </a:solidFill>
            </a:endParaRPr>
          </a:p>
          <a:p>
            <a:pPr algn="ctr" eaLnBrk="1" hangingPunct="1"/>
            <a:r>
              <a:rPr lang="hu-HU" sz="2800" dirty="0" smtClean="0">
                <a:solidFill>
                  <a:srgbClr val="F7D853"/>
                </a:solidFill>
              </a:rPr>
              <a:t>Prof</a:t>
            </a:r>
            <a:r>
              <a:rPr lang="hu-HU" sz="2800" dirty="0">
                <a:solidFill>
                  <a:srgbClr val="F7D853"/>
                </a:solidFill>
              </a:rPr>
              <a:t>. Dr. Czirják László</a:t>
            </a:r>
            <a:br>
              <a:rPr lang="hu-HU" sz="2800" dirty="0">
                <a:solidFill>
                  <a:srgbClr val="F7D853"/>
                </a:solidFill>
              </a:rPr>
            </a:br>
            <a:r>
              <a:rPr lang="hu-HU" sz="2800" dirty="0">
                <a:solidFill>
                  <a:srgbClr val="F7D853"/>
                </a:solidFill>
              </a:rPr>
              <a:t>(PTE, KK, Reumatológiai és Immunológiai Klinika)</a:t>
            </a:r>
          </a:p>
        </p:txBody>
      </p:sp>
    </p:spTree>
    <p:extLst>
      <p:ext uri="{BB962C8B-B14F-4D97-AF65-F5344CB8AC3E}">
        <p14:creationId xmlns:p14="http://schemas.microsoft.com/office/powerpoint/2010/main" val="337629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" y="38100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000" dirty="0" smtClean="0">
                <a:latin typeface="+mn-lt"/>
              </a:rPr>
              <a:t>8.</a:t>
            </a:r>
            <a:r>
              <a:rPr lang="hu-HU" sz="30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3000" b="1" dirty="0" smtClean="0">
                <a:solidFill>
                  <a:srgbClr val="FFC000"/>
                </a:solidFill>
                <a:latin typeface="+mn-lt"/>
              </a:rPr>
              <a:t>Járjon rendszeresen ellenőrzésekre, tartsa be a kezelőorvosa tanácsait! </a:t>
            </a:r>
            <a:r>
              <a:rPr lang="hu-HU" sz="3000" dirty="0" smtClean="0">
                <a:latin typeface="+mn-lt"/>
              </a:rPr>
              <a:t>A gyógyszereit szedje pontosan és rendszeresen!</a:t>
            </a:r>
          </a:p>
          <a:p>
            <a:r>
              <a:rPr lang="hu-HU" sz="3000" dirty="0" smtClean="0">
                <a:latin typeface="+mn-lt"/>
              </a:rPr>
              <a:t>A más orvos által javasolt gyógyszer szedéséről mindig tájékoztassa orvosát!</a:t>
            </a:r>
          </a:p>
          <a:p>
            <a:endParaRPr lang="hu-HU" sz="3000" dirty="0" smtClean="0">
              <a:latin typeface="+mn-lt"/>
            </a:endParaRPr>
          </a:p>
          <a:p>
            <a:pPr>
              <a:buNone/>
            </a:pPr>
            <a:r>
              <a:rPr lang="hu-HU" sz="3000" dirty="0" smtClean="0">
                <a:latin typeface="+mn-lt"/>
              </a:rPr>
              <a:t>9.</a:t>
            </a:r>
            <a:r>
              <a:rPr lang="hu-HU" sz="30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b="1" dirty="0" smtClean="0">
                <a:solidFill>
                  <a:srgbClr val="FFC000"/>
                </a:solidFill>
              </a:rPr>
              <a:t>Fontos a rendszeres vérnyomásmérés!</a:t>
            </a:r>
          </a:p>
          <a:p>
            <a:pPr>
              <a:buNone/>
            </a:pPr>
            <a:endParaRPr lang="hu-HU" b="1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hu-HU" dirty="0" smtClean="0"/>
              <a:t>10.</a:t>
            </a:r>
            <a:r>
              <a:rPr lang="hu-HU" b="1" dirty="0" smtClean="0">
                <a:solidFill>
                  <a:srgbClr val="FFC000"/>
                </a:solidFill>
              </a:rPr>
              <a:t> Ha fizikai </a:t>
            </a:r>
            <a:r>
              <a:rPr lang="hu-HU" b="1" dirty="0" err="1" smtClean="0">
                <a:solidFill>
                  <a:srgbClr val="FFC000"/>
                </a:solidFill>
              </a:rPr>
              <a:t>terhetősége</a:t>
            </a:r>
            <a:r>
              <a:rPr lang="hu-HU" b="1" dirty="0" smtClean="0">
                <a:solidFill>
                  <a:srgbClr val="FFC000"/>
                </a:solidFill>
              </a:rPr>
              <a:t> csökken, vagy fizikai terhelésre újabban fulladásérzése jelentkezik,  jelentkezzen a </a:t>
            </a:r>
            <a:r>
              <a:rPr lang="hu-HU" b="1" dirty="0" err="1" smtClean="0">
                <a:solidFill>
                  <a:srgbClr val="FFC000"/>
                </a:solidFill>
              </a:rPr>
              <a:t>kezelőorvösánál</a:t>
            </a:r>
            <a:endParaRPr lang="hu-HU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39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713788" cy="5472113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hu-HU" sz="3200" dirty="0" smtClean="0"/>
              <a:t>11.</a:t>
            </a:r>
            <a:r>
              <a:rPr lang="hu-HU" sz="3200" b="1" dirty="0" smtClean="0"/>
              <a:t> </a:t>
            </a:r>
            <a:r>
              <a:rPr lang="hu-HU" sz="3200" dirty="0" smtClean="0"/>
              <a:t>Kéz funkció romlásának megelőzésére fontos  a korán </a:t>
            </a:r>
            <a:r>
              <a:rPr lang="hu-HU" sz="3200" dirty="0"/>
              <a:t>elkezdett izomerősítő, átmozgató torna az </a:t>
            </a:r>
            <a:r>
              <a:rPr lang="hu-HU" sz="3200" dirty="0" err="1"/>
              <a:t>izületek</a:t>
            </a:r>
            <a:r>
              <a:rPr lang="hu-HU" sz="3200" dirty="0"/>
              <a:t> </a:t>
            </a:r>
            <a:r>
              <a:rPr lang="hu-HU" sz="3200" dirty="0" smtClean="0"/>
              <a:t>nyújtásával, </a:t>
            </a:r>
            <a:r>
              <a:rPr lang="hu-HU" sz="3200" dirty="0"/>
              <a:t>melyet naponta otthon is </a:t>
            </a:r>
            <a:r>
              <a:rPr lang="hu-HU" sz="3200" dirty="0" smtClean="0"/>
              <a:t>végezzen!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hu-HU" sz="32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3200" dirty="0"/>
              <a:t>	</a:t>
            </a:r>
            <a:r>
              <a:rPr lang="hu-HU" sz="3200" dirty="0" smtClean="0"/>
              <a:t>	- Rendszeres, napi otthoni torna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3200" dirty="0"/>
              <a:t>	</a:t>
            </a:r>
            <a:r>
              <a:rPr lang="hu-HU" sz="3200" dirty="0" smtClean="0"/>
              <a:t>	- Nem masszázs!!! </a:t>
            </a:r>
            <a:endParaRPr lang="hu-HU" sz="3200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866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838200"/>
            <a:ext cx="8229600" cy="4525963"/>
          </a:xfrm>
        </p:spPr>
        <p:txBody>
          <a:bodyPr/>
          <a:lstStyle/>
          <a:p>
            <a:r>
              <a:rPr lang="hu-HU" dirty="0" smtClean="0"/>
              <a:t>Saját, aktív teendők nagyon fontosak!</a:t>
            </a:r>
          </a:p>
          <a:p>
            <a:endParaRPr lang="hu-HU" dirty="0"/>
          </a:p>
          <a:p>
            <a:r>
              <a:rPr lang="hu-HU" dirty="0" smtClean="0"/>
              <a:t>Fontos tudni, hogy mikor kell jelentkezni a gondozó orvosnál soron kívül!</a:t>
            </a:r>
          </a:p>
          <a:p>
            <a:endParaRPr lang="hu-HU" dirty="0"/>
          </a:p>
          <a:p>
            <a:r>
              <a:rPr lang="hu-HU" dirty="0" smtClean="0"/>
              <a:t>Ami kellemes, nem biztos, hogy hatásos! Amit meggyőzően reklámoznak, nem biztos, hogy hatásos!</a:t>
            </a:r>
          </a:p>
          <a:p>
            <a:endParaRPr lang="hu-HU" dirty="0"/>
          </a:p>
          <a:p>
            <a:r>
              <a:rPr lang="hu-HU" dirty="0" smtClean="0"/>
              <a:t>Nincsenek csodák,  de nagyon sokat lehet segíteni (a betegnek is saját magán!)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6754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998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-228600"/>
            <a:ext cx="10059988" cy="1143000"/>
          </a:xfrm>
        </p:spPr>
        <p:txBody>
          <a:bodyPr/>
          <a:lstStyle/>
          <a:p>
            <a:pPr eaLnBrk="1" hangingPunct="1"/>
            <a:r>
              <a:rPr lang="hu-HU" sz="3200" dirty="0" smtClean="0">
                <a:solidFill>
                  <a:srgbClr val="EEC100"/>
                </a:solidFill>
                <a:latin typeface="+mn-lt"/>
              </a:rPr>
              <a:t>Betegség kezdet</a:t>
            </a:r>
            <a:endParaRPr lang="en-US" sz="3200" dirty="0" smtClean="0">
              <a:solidFill>
                <a:srgbClr val="EEC100"/>
              </a:solidFill>
              <a:latin typeface="+mn-lt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371600"/>
            <a:ext cx="9067800" cy="4114800"/>
          </a:xfrm>
        </p:spPr>
        <p:txBody>
          <a:bodyPr/>
          <a:lstStyle/>
          <a:p>
            <a:r>
              <a:rPr lang="hu-HU" dirty="0" smtClean="0">
                <a:latin typeface="+mn-lt"/>
              </a:rPr>
              <a:t>A biztos diagnózis megszületésekor a beteg súlyos tényekkel szembesül</a:t>
            </a:r>
          </a:p>
          <a:p>
            <a:endParaRPr lang="hu-HU" dirty="0" smtClean="0">
              <a:latin typeface="+mn-lt"/>
            </a:endParaRPr>
          </a:p>
          <a:p>
            <a:pPr lvl="1"/>
            <a:r>
              <a:rPr lang="hu-HU" dirty="0" smtClean="0">
                <a:latin typeface="+mn-lt"/>
              </a:rPr>
              <a:t>A betegsége krónikus lefolyású, és teljesen meggyógyítani sajnos általában nem lehet</a:t>
            </a:r>
          </a:p>
          <a:p>
            <a:endParaRPr lang="hu-HU" dirty="0" smtClean="0">
              <a:latin typeface="+mn-lt"/>
            </a:endParaRPr>
          </a:p>
          <a:p>
            <a:pPr lvl="1"/>
            <a:r>
              <a:rPr lang="hu-HU" dirty="0" smtClean="0">
                <a:latin typeface="+mn-lt"/>
              </a:rPr>
              <a:t>Valószínűleg nem lehet teljesen panaszmentessé sem tenni</a:t>
            </a:r>
          </a:p>
          <a:p>
            <a:endParaRPr lang="hu-HU" dirty="0" smtClean="0">
              <a:latin typeface="+mn-lt"/>
            </a:endParaRPr>
          </a:p>
          <a:p>
            <a:pPr lvl="1"/>
            <a:r>
              <a:rPr lang="hu-HU" dirty="0" smtClean="0">
                <a:latin typeface="+mn-lt"/>
              </a:rPr>
              <a:t>A mindennapi életében hosszan tartó, új, korlátozó rendszabályokat kell bevezetnie</a:t>
            </a:r>
          </a:p>
        </p:txBody>
      </p:sp>
    </p:spTree>
    <p:extLst>
      <p:ext uri="{BB962C8B-B14F-4D97-AF65-F5344CB8AC3E}">
        <p14:creationId xmlns:p14="http://schemas.microsoft.com/office/powerpoint/2010/main" val="4224362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-228600"/>
            <a:ext cx="10059988" cy="1143000"/>
          </a:xfrm>
        </p:spPr>
        <p:txBody>
          <a:bodyPr/>
          <a:lstStyle/>
          <a:p>
            <a:pPr eaLnBrk="1" hangingPunct="1"/>
            <a:r>
              <a:rPr lang="hu-HU" sz="3200" dirty="0" smtClean="0">
                <a:solidFill>
                  <a:srgbClr val="EEC100"/>
                </a:solidFill>
                <a:latin typeface="+mn-lt"/>
              </a:rPr>
              <a:t>Beteg-orvos kapcsolat a betegség kezdetén</a:t>
            </a:r>
            <a:endParaRPr lang="en-US" sz="3200" dirty="0" smtClean="0">
              <a:solidFill>
                <a:srgbClr val="EEC100"/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9067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r>
              <a:rPr lang="hu-HU" dirty="0" smtClean="0">
                <a:latin typeface="+mn-lt"/>
              </a:rPr>
              <a:t>A betegek többféle panaszára adott egyértelmű orvosi magyarázat gyakran késik, bár szinte minden orvos mond valamilyen határozott véleményt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endParaRPr lang="hu-HU" dirty="0" smtClean="0">
              <a:latin typeface="+mn-lt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r>
              <a:rPr lang="hu-HU" dirty="0" smtClean="0">
                <a:latin typeface="+mn-lt"/>
              </a:rPr>
              <a:t>Az orvosi szakvélemények néha egymásnak is ellentmondanak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endParaRPr lang="hu-HU" dirty="0" smtClean="0">
              <a:latin typeface="+mn-lt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r>
              <a:rPr lang="hu-HU" dirty="0" smtClean="0">
                <a:latin typeface="+mn-lt"/>
              </a:rPr>
              <a:t>A beteg megzavarodik, elveszti a hitét az ellátásban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endParaRPr lang="hu-HU" dirty="0" smtClean="0">
              <a:latin typeface="+mn-lt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spcAft>
                <a:spcPct val="10000"/>
              </a:spcAft>
              <a:buFontTx/>
              <a:buNone/>
            </a:pPr>
            <a:r>
              <a:rPr lang="hu-HU" dirty="0" smtClean="0">
                <a:latin typeface="+mn-lt"/>
              </a:rPr>
              <a:t>A beteg gyakran szeretne mindenáron meggyógyulni.</a:t>
            </a:r>
            <a:endParaRPr lang="en-US" dirty="0" smtClean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r>
              <a:rPr lang="hu-HU" altLang="hu-HU" sz="3200" smtClean="0"/>
              <a:t>„Megküzdés”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85225" cy="50403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hu-HU" altLang="hu-HU" sz="24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 dirty="0" smtClean="0"/>
              <a:t>Diagnózis - krónikus (hosszan tartó) betegségre reakció (depresszió)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4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 dirty="0" smtClean="0"/>
              <a:t>Terápia (munkaképesség átmeneti  vagy tartós elvesztése), a kezelés mellékhatásai. Életmódváltás szükséges: mindennapi életben korlátozó rendszabályok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4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 dirty="0" smtClean="0"/>
              <a:t>Minden fázisban megfelelő életminőséget kell biztosítani. A pszichés vezetés nagyon fontos, a közvetlen családtagok felvilágosítása, bevonása a kezelésbe! </a:t>
            </a:r>
          </a:p>
        </p:txBody>
      </p:sp>
    </p:spTree>
    <p:extLst>
      <p:ext uri="{BB962C8B-B14F-4D97-AF65-F5344CB8AC3E}">
        <p14:creationId xmlns:p14="http://schemas.microsoft.com/office/powerpoint/2010/main" val="16870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4572000" y="2368550"/>
            <a:ext cx="4443413" cy="4489450"/>
          </a:xfrm>
          <a:prstGeom prst="ellipse">
            <a:avLst/>
          </a:prstGeom>
          <a:solidFill>
            <a:srgbClr val="3367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r>
              <a:rPr lang="hu-HU" sz="3200">
                <a:solidFill>
                  <a:srgbClr val="FF3300"/>
                </a:solidFill>
                <a:latin typeface="Bookman Old Style" pitchFamily="18" charset="0"/>
              </a:rPr>
              <a:t>Családorvos</a:t>
            </a:r>
            <a:endParaRPr lang="en-US" sz="3200">
              <a:solidFill>
                <a:srgbClr val="0000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6248400" y="3429000"/>
            <a:ext cx="2286000" cy="1922463"/>
          </a:xfrm>
          <a:prstGeom prst="ellipse">
            <a:avLst/>
          </a:prstGeom>
          <a:solidFill>
            <a:srgbClr val="9ACEFF">
              <a:alpha val="50195"/>
            </a:srgb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  <a:latin typeface="Bookman Old Style" pitchFamily="18" charset="0"/>
              </a:rPr>
              <a:t>Területen</a:t>
            </a:r>
          </a:p>
          <a:p>
            <a:pPr algn="ctr" defTabSz="912813" eaLnBrk="0" hangingPunct="0"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  <a:latin typeface="Bookman Old Style" pitchFamily="18" charset="0"/>
              </a:rPr>
              <a:t>dolgozó</a:t>
            </a:r>
          </a:p>
          <a:p>
            <a:pPr algn="ctr" defTabSz="912813" eaLnBrk="0" hangingPunct="0"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  <a:latin typeface="Bookman Old Style" pitchFamily="18" charset="0"/>
              </a:rPr>
              <a:t>szakorvos</a:t>
            </a:r>
            <a:endParaRPr lang="en-US">
              <a:solidFill>
                <a:srgbClr val="FF3300"/>
              </a:solidFill>
              <a:latin typeface="Bookman Old Style" pitchFamily="18" charset="0"/>
            </a:endParaRP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381000" y="2286000"/>
            <a:ext cx="4586288" cy="448945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hu-HU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r>
              <a:rPr lang="hu-HU" sz="2800">
                <a:solidFill>
                  <a:srgbClr val="FF3300"/>
                </a:solidFill>
                <a:latin typeface="Bookman Old Style" pitchFamily="18" charset="0"/>
              </a:rPr>
              <a:t>       </a:t>
            </a:r>
            <a:endParaRPr lang="en-US" sz="2800">
              <a:solidFill>
                <a:srgbClr val="FF3300"/>
              </a:solidFill>
              <a:latin typeface="Bookman Old Style" pitchFamily="18" charset="0"/>
            </a:endParaRPr>
          </a:p>
          <a:p>
            <a:pPr algn="ctr" defTabSz="912813" eaLnBrk="0" hangingPunct="0">
              <a:lnSpc>
                <a:spcPct val="90000"/>
              </a:lnSpc>
            </a:pPr>
            <a:endParaRPr lang="en-US" sz="1800">
              <a:solidFill>
                <a:srgbClr val="FF3300"/>
              </a:solidFill>
            </a:endParaRPr>
          </a:p>
        </p:txBody>
      </p:sp>
      <p:sp>
        <p:nvSpPr>
          <p:cNvPr id="4101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pPr defTabSz="912813" eaLnBrk="1" hangingPunct="1"/>
            <a:r>
              <a:rPr lang="hu-HU" dirty="0" smtClean="0">
                <a:solidFill>
                  <a:srgbClr val="FFCE00"/>
                </a:solidFill>
                <a:latin typeface="+mn-lt"/>
              </a:rPr>
              <a:t>Beteggondozás</a:t>
            </a:r>
          </a:p>
        </p:txBody>
      </p:sp>
      <p:sp>
        <p:nvSpPr>
          <p:cNvPr id="4102" name="Oval 8"/>
          <p:cNvSpPr>
            <a:spLocks noChangeArrowheads="1"/>
          </p:cNvSpPr>
          <p:nvPr/>
        </p:nvSpPr>
        <p:spPr bwMode="auto">
          <a:xfrm>
            <a:off x="3937000" y="4760913"/>
            <a:ext cx="1930400" cy="1563687"/>
          </a:xfrm>
          <a:prstGeom prst="ellipse">
            <a:avLst/>
          </a:prstGeom>
          <a:solidFill>
            <a:srgbClr val="339A67">
              <a:alpha val="50195"/>
            </a:srgb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r>
              <a:rPr lang="hu-HU" sz="1800">
                <a:solidFill>
                  <a:srgbClr val="FF3300"/>
                </a:solidFill>
                <a:latin typeface="Bookman Old Style" pitchFamily="18" charset="0"/>
              </a:rPr>
              <a:t>OEP</a:t>
            </a:r>
            <a:endParaRPr lang="en-US" sz="1800">
              <a:solidFill>
                <a:srgbClr val="FF3300"/>
              </a:solidFill>
              <a:latin typeface="Bookman Old Style" pitchFamily="18" charset="0"/>
            </a:endParaRPr>
          </a:p>
        </p:txBody>
      </p:sp>
      <p:sp>
        <p:nvSpPr>
          <p:cNvPr id="4103" name="Oval 11"/>
          <p:cNvSpPr>
            <a:spLocks noChangeArrowheads="1"/>
          </p:cNvSpPr>
          <p:nvPr/>
        </p:nvSpPr>
        <p:spPr bwMode="auto">
          <a:xfrm>
            <a:off x="3200400" y="962025"/>
            <a:ext cx="3200400" cy="2619375"/>
          </a:xfrm>
          <a:prstGeom prst="ellipse">
            <a:avLst/>
          </a:prstGeom>
          <a:solidFill>
            <a:srgbClr val="FF0000">
              <a:alpha val="50195"/>
            </a:srgb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r>
              <a:rPr lang="hu-HU" sz="4800">
                <a:solidFill>
                  <a:srgbClr val="66FF33"/>
                </a:solidFill>
                <a:latin typeface="Bookman Old Style" pitchFamily="18" charset="0"/>
              </a:rPr>
              <a:t>Beteg</a:t>
            </a:r>
            <a:endParaRPr lang="en-US" sz="4800">
              <a:solidFill>
                <a:srgbClr val="66FF33"/>
              </a:solidFill>
              <a:latin typeface="Bookman Old Style" pitchFamily="18" charset="0"/>
            </a:endParaRP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4114800" y="2667000"/>
            <a:ext cx="1690688" cy="1143000"/>
          </a:xfrm>
          <a:prstGeom prst="ellipse">
            <a:avLst/>
          </a:prstGeom>
          <a:solidFill>
            <a:srgbClr val="CEFFFF">
              <a:alpha val="50195"/>
            </a:srgbClr>
          </a:solidFill>
          <a:ln w="12700">
            <a:solidFill>
              <a:srgbClr val="CE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  <a:defRPr/>
            </a:pPr>
            <a:r>
              <a:rPr lang="hu-HU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Felvilágositó</a:t>
            </a:r>
            <a:endParaRPr lang="hu-H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 defTabSz="912813" eaLnBrk="0" hangingPunct="0">
              <a:lnSpc>
                <a:spcPct val="90000"/>
              </a:lnSpc>
              <a:defRPr/>
            </a:pPr>
            <a:r>
              <a:rPr lang="hu-HU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anyagok, képzés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05" name="Szövegdoboz 13"/>
          <p:cNvSpPr txBox="1">
            <a:spLocks noChangeArrowheads="1"/>
          </p:cNvSpPr>
          <p:nvPr/>
        </p:nvSpPr>
        <p:spPr bwMode="auto">
          <a:xfrm>
            <a:off x="889000" y="3962400"/>
            <a:ext cx="2921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sz="2800">
                <a:solidFill>
                  <a:srgbClr val="FF0000"/>
                </a:solidFill>
              </a:rPr>
              <a:t>Felelős, irányító</a:t>
            </a:r>
          </a:p>
          <a:p>
            <a:pPr eaLnBrk="1" hangingPunct="1"/>
            <a:r>
              <a:rPr lang="hu-HU" sz="2800">
                <a:solidFill>
                  <a:srgbClr val="FF0000"/>
                </a:solidFill>
              </a:rPr>
              <a:t> gondozó orvos</a:t>
            </a: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3795713" y="3389313"/>
            <a:ext cx="2300287" cy="1868487"/>
          </a:xfrm>
          <a:prstGeom prst="ellipse">
            <a:avLst/>
          </a:prstGeom>
          <a:solidFill>
            <a:srgbClr val="CEFFFF">
              <a:alpha val="50195"/>
            </a:srgbClr>
          </a:solidFill>
          <a:ln w="12700">
            <a:solidFill>
              <a:srgbClr val="CE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</a:pPr>
            <a:r>
              <a:rPr lang="hu-HU">
                <a:solidFill>
                  <a:srgbClr val="FF0000"/>
                </a:solidFill>
              </a:rPr>
              <a:t>Betegszervezetek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1066800" y="1143000"/>
            <a:ext cx="2452688" cy="1563688"/>
          </a:xfrm>
          <a:prstGeom prst="ellipse">
            <a:avLst/>
          </a:prstGeom>
          <a:solidFill>
            <a:srgbClr val="66FF33">
              <a:alpha val="50195"/>
            </a:srgbClr>
          </a:solidFill>
          <a:ln w="12700">
            <a:solidFill>
              <a:srgbClr val="CE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2813" eaLnBrk="0" hangingPunct="0">
              <a:lnSpc>
                <a:spcPct val="90000"/>
              </a:lnSpc>
              <a:defRPr/>
            </a:pPr>
            <a:r>
              <a:rPr lang="hu-H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Család, barátok,</a:t>
            </a:r>
          </a:p>
          <a:p>
            <a:pPr algn="ctr" defTabSz="912813" eaLnBrk="0" hangingPunct="0">
              <a:lnSpc>
                <a:spcPct val="90000"/>
              </a:lnSpc>
              <a:defRPr/>
            </a:pPr>
            <a:r>
              <a:rPr lang="hu-H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munkahely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tabLst>
                <a:tab pos="450215" algn="l"/>
              </a:tabLst>
            </a:pPr>
            <a:r>
              <a:rPr lang="hu-HU" b="1" dirty="0" smtClean="0">
                <a:latin typeface="+mn-lt"/>
                <a:ea typeface="Times New Roman"/>
              </a:rPr>
              <a:t> </a:t>
            </a:r>
            <a:r>
              <a:rPr lang="hu-HU" dirty="0" smtClean="0">
                <a:latin typeface="+mn-lt"/>
                <a:ea typeface="Times New Roman"/>
              </a:rPr>
              <a:t/>
            </a:r>
            <a:br>
              <a:rPr lang="hu-HU" dirty="0" smtClean="0">
                <a:latin typeface="+mn-lt"/>
                <a:ea typeface="Times New Roman"/>
              </a:rPr>
            </a:br>
            <a:r>
              <a:rPr lang="hu-HU" b="1" dirty="0" smtClean="0">
                <a:latin typeface="+mn-lt"/>
                <a:ea typeface="Times New Roman"/>
              </a:rPr>
              <a:t>Életmódbeli tanácsok</a:t>
            </a:r>
            <a:r>
              <a:rPr lang="hu-HU" dirty="0" smtClean="0">
                <a:latin typeface="+mn-lt"/>
                <a:ea typeface="Times New Roman"/>
              </a:rPr>
              <a:t/>
            </a:r>
            <a:br>
              <a:rPr lang="hu-HU" dirty="0" smtClean="0">
                <a:latin typeface="+mn-lt"/>
                <a:ea typeface="Times New Roman"/>
              </a:rPr>
            </a:br>
            <a:r>
              <a:rPr lang="hu-HU" dirty="0" smtClean="0">
                <a:latin typeface="+mn-lt"/>
                <a:ea typeface="Times New Roman"/>
              </a:rPr>
              <a:t/>
            </a:r>
            <a:br>
              <a:rPr lang="hu-HU" dirty="0" smtClean="0">
                <a:latin typeface="+mn-lt"/>
                <a:ea typeface="Times New Roman"/>
              </a:rPr>
            </a:br>
            <a:endParaRPr lang="hu-HU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" y="1378496"/>
            <a:ext cx="9144000" cy="616530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sz="2800" b="1" dirty="0" smtClean="0">
                <a:solidFill>
                  <a:srgbClr val="FFC000"/>
                </a:solidFill>
                <a:latin typeface="+mn-lt"/>
                <a:ea typeface="Times New Roman"/>
              </a:rPr>
              <a:t>Amennyire csak lehetséges, védje magát a hideghatástól!</a:t>
            </a:r>
          </a:p>
          <a:p>
            <a:pPr marL="0" indent="0">
              <a:buNone/>
            </a:pPr>
            <a:endParaRPr lang="hu-HU" sz="2800" b="1" dirty="0" smtClean="0">
              <a:solidFill>
                <a:srgbClr val="FFC000"/>
              </a:solidFill>
              <a:latin typeface="+mn-lt"/>
              <a:ea typeface="Times New Roman"/>
            </a:endParaRPr>
          </a:p>
          <a:p>
            <a:pPr lvl="0"/>
            <a:r>
              <a:rPr lang="hu-HU" sz="2800" dirty="0">
                <a:latin typeface="+mn-lt"/>
              </a:rPr>
              <a:t>Használjon meleg zoknit, harisnyát, sálat és kesztyűt.</a:t>
            </a:r>
          </a:p>
          <a:p>
            <a:pPr lvl="0"/>
            <a:r>
              <a:rPr lang="hu-HU" sz="2800" dirty="0">
                <a:latin typeface="+mn-lt"/>
              </a:rPr>
              <a:t>Enyhébb időben is javasolt cérnakesztyű és kendő viselése.</a:t>
            </a:r>
          </a:p>
          <a:p>
            <a:pPr lvl="0"/>
            <a:r>
              <a:rPr lang="hu-HU" sz="2800" dirty="0">
                <a:latin typeface="+mn-lt"/>
              </a:rPr>
              <a:t>Hordjon hosszú ujjú blúzt, inget. </a:t>
            </a:r>
            <a:endParaRPr lang="hu-HU" sz="2800" dirty="0" smtClean="0">
              <a:latin typeface="+mn-lt"/>
            </a:endParaRPr>
          </a:p>
          <a:p>
            <a:pPr lvl="0"/>
            <a:r>
              <a:rPr lang="hu-HU" sz="2800" dirty="0" smtClean="0">
                <a:latin typeface="+mn-lt"/>
              </a:rPr>
              <a:t>Éjszakára viseljen </a:t>
            </a:r>
            <a:r>
              <a:rPr lang="hu-HU" sz="2800" dirty="0">
                <a:latin typeface="+mn-lt"/>
              </a:rPr>
              <a:t>melegebb hálóruhát, vékony pamut zoknit.</a:t>
            </a:r>
          </a:p>
          <a:p>
            <a:pPr lvl="0"/>
            <a:r>
              <a:rPr lang="hu-HU" sz="2800" dirty="0">
                <a:latin typeface="+mn-lt"/>
              </a:rPr>
              <a:t>Ne fürödjön, mosson, mosogasson hideg </a:t>
            </a:r>
            <a:r>
              <a:rPr lang="hu-HU" sz="2800" dirty="0" smtClean="0">
                <a:latin typeface="+mn-lt"/>
              </a:rPr>
              <a:t>vízben.</a:t>
            </a:r>
          </a:p>
          <a:p>
            <a:pPr lvl="0"/>
            <a:r>
              <a:rPr lang="hu-HU" dirty="0" smtClean="0"/>
              <a:t>Ne </a:t>
            </a:r>
            <a:r>
              <a:rPr lang="hu-HU" dirty="0"/>
              <a:t>nyúljon </a:t>
            </a:r>
            <a:r>
              <a:rPr lang="hu-HU" dirty="0" smtClean="0"/>
              <a:t>a mélyhűtőbe! </a:t>
            </a:r>
            <a:endParaRPr lang="hu-HU" dirty="0"/>
          </a:p>
          <a:p>
            <a:pPr marL="0" indent="0">
              <a:buNone/>
            </a:pPr>
            <a:endParaRPr lang="hu-H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92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66936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hu-HU" sz="11200" dirty="0" smtClean="0">
                <a:latin typeface="+mn-lt"/>
              </a:rPr>
              <a:t>2.</a:t>
            </a:r>
            <a:r>
              <a:rPr lang="hu-HU" sz="11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11200" b="1" dirty="0" smtClean="0">
                <a:solidFill>
                  <a:srgbClr val="FFC000"/>
                </a:solidFill>
                <a:latin typeface="+mn-lt"/>
              </a:rPr>
              <a:t>Szokjon </a:t>
            </a:r>
            <a:r>
              <a:rPr lang="hu-HU" sz="11200" b="1" dirty="0">
                <a:solidFill>
                  <a:srgbClr val="FFC000"/>
                </a:solidFill>
                <a:latin typeface="+mn-lt"/>
              </a:rPr>
              <a:t>le a dohányzásról</a:t>
            </a:r>
            <a:r>
              <a:rPr lang="hu-HU" sz="11200" b="1" dirty="0" smtClean="0">
                <a:solidFill>
                  <a:srgbClr val="FFC000"/>
                </a:solidFill>
                <a:latin typeface="+mn-lt"/>
              </a:rPr>
              <a:t>!</a:t>
            </a:r>
          </a:p>
          <a:p>
            <a:pPr>
              <a:buNone/>
            </a:pPr>
            <a:endParaRPr lang="hu-HU" sz="11200" b="1" dirty="0" smtClean="0">
              <a:solidFill>
                <a:srgbClr val="FFC000"/>
              </a:solidFill>
              <a:latin typeface="+mn-lt"/>
            </a:endParaRPr>
          </a:p>
          <a:p>
            <a:pPr>
              <a:buNone/>
            </a:pPr>
            <a:endParaRPr lang="hu-HU" sz="11200" dirty="0">
              <a:solidFill>
                <a:srgbClr val="FF0000"/>
              </a:solidFill>
              <a:latin typeface="+mn-lt"/>
            </a:endParaRPr>
          </a:p>
          <a:p>
            <a:pPr marL="0" indent="0">
              <a:buNone/>
            </a:pPr>
            <a:r>
              <a:rPr lang="hu-HU" sz="11200" b="1" dirty="0" smtClean="0">
                <a:solidFill>
                  <a:srgbClr val="FFC000"/>
                </a:solidFill>
                <a:latin typeface="+mn-lt"/>
              </a:rPr>
              <a:t>3. Védje </a:t>
            </a:r>
            <a:r>
              <a:rPr lang="hu-HU" sz="11200" b="1" dirty="0">
                <a:solidFill>
                  <a:srgbClr val="FFC000"/>
                </a:solidFill>
                <a:latin typeface="+mn-lt"/>
              </a:rPr>
              <a:t>magát a sérülésektől!</a:t>
            </a:r>
            <a:r>
              <a:rPr lang="hu-HU" sz="11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11200" dirty="0">
                <a:latin typeface="+mn-lt"/>
              </a:rPr>
              <a:t>Ne engedje ujjbegyét tűvel megszúrni még </a:t>
            </a:r>
            <a:r>
              <a:rPr lang="hu-HU" sz="11200" dirty="0" smtClean="0">
                <a:latin typeface="+mn-lt"/>
              </a:rPr>
              <a:t>vérvétel céljából </a:t>
            </a:r>
            <a:r>
              <a:rPr lang="hu-HU" sz="11200" dirty="0">
                <a:latin typeface="+mn-lt"/>
              </a:rPr>
              <a:t>sem, mert sebek kialakulásához vezethet</a:t>
            </a:r>
            <a:r>
              <a:rPr lang="hu-HU" sz="11200" dirty="0" smtClean="0">
                <a:latin typeface="+mn-lt"/>
              </a:rPr>
              <a:t>.</a:t>
            </a:r>
          </a:p>
          <a:p>
            <a:pPr marL="1371600" indent="-1371600">
              <a:buAutoNum type="arabicPeriod" startAt="3"/>
            </a:pPr>
            <a:endParaRPr lang="hu-HU" sz="11200" dirty="0" smtClean="0">
              <a:latin typeface="+mn-lt"/>
            </a:endParaRPr>
          </a:p>
          <a:p>
            <a:pPr>
              <a:buNone/>
            </a:pPr>
            <a:endParaRPr lang="hu-HU" sz="11200" dirty="0">
              <a:latin typeface="+mn-lt"/>
            </a:endParaRPr>
          </a:p>
          <a:p>
            <a:pPr>
              <a:buNone/>
            </a:pPr>
            <a:r>
              <a:rPr lang="hu-HU" sz="11200" dirty="0" smtClean="0">
                <a:latin typeface="+mn-lt"/>
              </a:rPr>
              <a:t>4.</a:t>
            </a:r>
            <a:r>
              <a:rPr lang="hu-HU" sz="11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11200" dirty="0" smtClean="0">
                <a:latin typeface="+mn-lt"/>
              </a:rPr>
              <a:t>A </a:t>
            </a:r>
            <a:r>
              <a:rPr lang="hu-HU" sz="11200" dirty="0">
                <a:latin typeface="+mn-lt"/>
              </a:rPr>
              <a:t>testén lévő </a:t>
            </a:r>
            <a:r>
              <a:rPr lang="hu-HU" sz="11200" b="1" dirty="0">
                <a:solidFill>
                  <a:srgbClr val="FFC000"/>
                </a:solidFill>
                <a:latin typeface="+mn-lt"/>
              </a:rPr>
              <a:t>sebeket tartsa melegen és tisztán</a:t>
            </a:r>
            <a:r>
              <a:rPr lang="hu-HU" sz="11200" dirty="0">
                <a:latin typeface="+mn-lt"/>
              </a:rPr>
              <a:t>. </a:t>
            </a:r>
            <a:endParaRPr lang="hu-HU" sz="11200" dirty="0" smtClean="0">
              <a:latin typeface="+mn-lt"/>
            </a:endParaRPr>
          </a:p>
          <a:p>
            <a:pPr>
              <a:buNone/>
            </a:pPr>
            <a:endParaRPr lang="hu-HU" sz="11200" dirty="0" smtClean="0">
              <a:latin typeface="+mn-lt"/>
            </a:endParaRPr>
          </a:p>
          <a:p>
            <a:pPr>
              <a:buNone/>
            </a:pPr>
            <a:endParaRPr lang="hu-HU" sz="11200" dirty="0">
              <a:latin typeface="+mn-lt"/>
            </a:endParaRPr>
          </a:p>
          <a:p>
            <a:pPr>
              <a:buNone/>
            </a:pPr>
            <a:r>
              <a:rPr lang="hu-HU" sz="11200" dirty="0" smtClean="0">
                <a:latin typeface="+mn-lt"/>
              </a:rPr>
              <a:t>5.</a:t>
            </a:r>
            <a:r>
              <a:rPr lang="hu-HU" sz="11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11200" b="1" dirty="0" smtClean="0">
                <a:solidFill>
                  <a:srgbClr val="FFCC00"/>
                </a:solidFill>
                <a:latin typeface="+mn-lt"/>
              </a:rPr>
              <a:t>Naponta végezzen tornagyakorlatokat!</a:t>
            </a:r>
          </a:p>
          <a:p>
            <a:pPr>
              <a:buNone/>
            </a:pPr>
            <a:endParaRPr lang="hu-HU" sz="11200" dirty="0">
              <a:latin typeface="+mn-lt"/>
            </a:endParaRPr>
          </a:p>
          <a:p>
            <a:endParaRPr lang="hu-HU" sz="11200" dirty="0">
              <a:latin typeface="+mn-lt"/>
            </a:endParaRPr>
          </a:p>
          <a:p>
            <a:pPr>
              <a:buNone/>
            </a:pPr>
            <a:r>
              <a:rPr lang="hu-HU" sz="11200" dirty="0">
                <a:latin typeface="+mn-lt"/>
              </a:rPr>
              <a:t/>
            </a:r>
            <a:br>
              <a:rPr lang="hu-HU" sz="11200" dirty="0">
                <a:latin typeface="+mn-lt"/>
              </a:rPr>
            </a:br>
            <a:endParaRPr lang="hu-HU" sz="11200" dirty="0">
              <a:latin typeface="+mn-lt"/>
            </a:endParaRPr>
          </a:p>
          <a:p>
            <a:endParaRPr lang="hu-H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53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" y="304800"/>
            <a:ext cx="9144000" cy="6858000"/>
          </a:xfrm>
        </p:spPr>
        <p:txBody>
          <a:bodyPr>
            <a:noAutofit/>
          </a:bodyPr>
          <a:lstStyle/>
          <a:p>
            <a:endParaRPr lang="hu-HU" sz="3200" dirty="0" smtClean="0"/>
          </a:p>
          <a:p>
            <a:pPr>
              <a:buNone/>
            </a:pPr>
            <a:r>
              <a:rPr lang="hu-HU" sz="3200" dirty="0"/>
              <a:t>6</a:t>
            </a:r>
            <a:r>
              <a:rPr lang="hu-HU" sz="3200" dirty="0" smtClean="0"/>
              <a:t>.</a:t>
            </a:r>
            <a:r>
              <a:rPr lang="hu-HU" sz="3200" dirty="0" smtClean="0">
                <a:solidFill>
                  <a:srgbClr val="FF0000"/>
                </a:solidFill>
              </a:rPr>
              <a:t> </a:t>
            </a:r>
            <a:r>
              <a:rPr lang="hu-HU" sz="3200" dirty="0" smtClean="0"/>
              <a:t>Kerülje a fűszeres, zsíros ételek fogyasztását!</a:t>
            </a:r>
          </a:p>
          <a:p>
            <a:endParaRPr lang="hu-HU" sz="3200" dirty="0"/>
          </a:p>
          <a:p>
            <a:r>
              <a:rPr lang="hu-HU" sz="3200" dirty="0" smtClean="0"/>
              <a:t>Este </a:t>
            </a:r>
            <a:r>
              <a:rPr lang="hu-HU" sz="3200" dirty="0"/>
              <a:t>már ne egyen puffasztó </a:t>
            </a:r>
            <a:r>
              <a:rPr lang="hu-HU" sz="3200" dirty="0" smtClean="0"/>
              <a:t>ételeket!</a:t>
            </a:r>
          </a:p>
          <a:p>
            <a:endParaRPr lang="hu-HU" sz="3200" dirty="0"/>
          </a:p>
          <a:p>
            <a:r>
              <a:rPr lang="hu-HU" sz="3200" dirty="0" smtClean="0"/>
              <a:t>Gyakran </a:t>
            </a:r>
            <a:r>
              <a:rPr lang="hu-HU" sz="3200" dirty="0"/>
              <a:t>egyen keveset! </a:t>
            </a:r>
            <a:endParaRPr lang="hu-HU" sz="3200" dirty="0" smtClean="0"/>
          </a:p>
          <a:p>
            <a:endParaRPr lang="hu-HU" sz="3200" dirty="0"/>
          </a:p>
          <a:p>
            <a:r>
              <a:rPr lang="hu-HU" sz="3200" b="1" dirty="0" smtClean="0">
                <a:solidFill>
                  <a:srgbClr val="FFC000"/>
                </a:solidFill>
              </a:rPr>
              <a:t>A lefekvés </a:t>
            </a:r>
            <a:r>
              <a:rPr lang="hu-HU" sz="3200" b="1" dirty="0">
                <a:solidFill>
                  <a:srgbClr val="FFC000"/>
                </a:solidFill>
              </a:rPr>
              <a:t>előtti órákban kerülje az evést</a:t>
            </a:r>
            <a:r>
              <a:rPr lang="hu-HU" sz="3200" b="1" dirty="0" smtClean="0">
                <a:solidFill>
                  <a:srgbClr val="FFC000"/>
                </a:solidFill>
              </a:rPr>
              <a:t>!</a:t>
            </a:r>
          </a:p>
          <a:p>
            <a:endParaRPr lang="hu-HU" sz="3200" b="1" dirty="0">
              <a:solidFill>
                <a:srgbClr val="FFC000"/>
              </a:solidFill>
            </a:endParaRPr>
          </a:p>
          <a:p>
            <a:r>
              <a:rPr lang="hu-HU" sz="3200" b="1" dirty="0" smtClean="0">
                <a:solidFill>
                  <a:srgbClr val="FFC000"/>
                </a:solidFill>
              </a:rPr>
              <a:t>Az ágy lábát a fej oldalán emelje meg!</a:t>
            </a:r>
            <a:endParaRPr lang="hu-HU" sz="3200" b="1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hu-HU" sz="3200" dirty="0"/>
              <a:t/>
            </a:r>
            <a:br>
              <a:rPr lang="hu-HU" sz="3200" dirty="0"/>
            </a:b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3163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endParaRPr lang="hu-HU" sz="2800" dirty="0" smtClean="0">
              <a:latin typeface="+mn-lt"/>
            </a:endParaRPr>
          </a:p>
          <a:p>
            <a:pPr>
              <a:buNone/>
            </a:pPr>
            <a:r>
              <a:rPr lang="hu-HU" sz="2800" dirty="0" smtClean="0">
                <a:latin typeface="+mn-lt"/>
              </a:rPr>
              <a:t>7.</a:t>
            </a:r>
            <a:r>
              <a:rPr lang="hu-HU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hu-HU" sz="2800" dirty="0" smtClean="0">
                <a:latin typeface="+mn-lt"/>
              </a:rPr>
              <a:t>Nagyon </a:t>
            </a:r>
            <a:r>
              <a:rPr lang="hu-HU" sz="2800" dirty="0">
                <a:latin typeface="+mn-lt"/>
              </a:rPr>
              <a:t>fontos a </a:t>
            </a:r>
            <a:r>
              <a:rPr lang="hu-HU" sz="2800" b="1" dirty="0">
                <a:solidFill>
                  <a:srgbClr val="FFC000"/>
                </a:solidFill>
                <a:latin typeface="+mn-lt"/>
              </a:rPr>
              <a:t>rendszeres és alapos fog- és szájápolás</a:t>
            </a:r>
            <a:r>
              <a:rPr lang="hu-HU" sz="2800" dirty="0">
                <a:latin typeface="+mn-lt"/>
              </a:rPr>
              <a:t>, illetve a fogászati ellenőrzés</a:t>
            </a:r>
            <a:r>
              <a:rPr lang="hu-HU" sz="2800" dirty="0" smtClean="0">
                <a:latin typeface="+mn-lt"/>
              </a:rPr>
              <a:t>!</a:t>
            </a:r>
          </a:p>
          <a:p>
            <a:endParaRPr lang="hu-HU" sz="2800" dirty="0">
              <a:latin typeface="+mn-lt"/>
            </a:endParaRPr>
          </a:p>
          <a:p>
            <a:r>
              <a:rPr lang="hu-HU" sz="2800" dirty="0">
                <a:latin typeface="+mn-lt"/>
              </a:rPr>
              <a:t>Használjon nedvesítő, puhító bőrápoló krémeket, </a:t>
            </a:r>
            <a:r>
              <a:rPr lang="hu-HU" sz="2800" dirty="0" smtClean="0">
                <a:latin typeface="+mn-lt"/>
              </a:rPr>
              <a:t>a bőrszárazság ellen.</a:t>
            </a:r>
          </a:p>
          <a:p>
            <a:endParaRPr lang="hu-HU" sz="2800" dirty="0">
              <a:latin typeface="+mn-lt"/>
            </a:endParaRPr>
          </a:p>
          <a:p>
            <a:r>
              <a:rPr lang="hu-HU" sz="2800" dirty="0" smtClean="0">
                <a:latin typeface="+mn-lt"/>
              </a:rPr>
              <a:t>Körömvágásnál </a:t>
            </a:r>
            <a:r>
              <a:rPr lang="hu-HU" sz="2800" dirty="0">
                <a:latin typeface="+mn-lt"/>
              </a:rPr>
              <a:t>vigyázzon, hogy az ollóval ne sértse meg a bőrét! </a:t>
            </a:r>
          </a:p>
          <a:p>
            <a:pPr>
              <a:buNone/>
            </a:pPr>
            <a:endParaRPr lang="hu-H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524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18827</TotalTime>
  <Words>484</Words>
  <Application>Microsoft Office PowerPoint</Application>
  <PresentationFormat>Diavetítés a képernyőre (4:3 oldalarány)</PresentationFormat>
  <Paragraphs>117</Paragraphs>
  <Slides>13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Times New Roman</vt:lpstr>
      <vt:lpstr>Wingdings</vt:lpstr>
      <vt:lpstr>1_Default Design</vt:lpstr>
      <vt:lpstr>Klip</vt:lpstr>
      <vt:lpstr>  </vt:lpstr>
      <vt:lpstr>Betegség kezdet</vt:lpstr>
      <vt:lpstr>Beteg-orvos kapcsolat a betegség kezdetén</vt:lpstr>
      <vt:lpstr>„Megküzdés”</vt:lpstr>
      <vt:lpstr>Beteggondozás</vt:lpstr>
      <vt:lpstr>  Életmódbeli tanácsok 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 ADVANCES Slides</dc:title>
  <dc:creator>Synergy Medical Education</dc:creator>
  <cp:lastModifiedBy>Czirják László</cp:lastModifiedBy>
  <cp:revision>1251</cp:revision>
  <dcterms:created xsi:type="dcterms:W3CDTF">2006-05-23T13:00:19Z</dcterms:created>
  <dcterms:modified xsi:type="dcterms:W3CDTF">2014-09-29T11:08:23Z</dcterms:modified>
</cp:coreProperties>
</file>